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42" autoAdjust="0"/>
    <p:restoredTop sz="94654" autoAdjust="0"/>
  </p:normalViewPr>
  <p:slideViewPr>
    <p:cSldViewPr>
      <p:cViewPr varScale="1">
        <p:scale>
          <a:sx n="78" d="100"/>
          <a:sy n="78" d="100"/>
        </p:scale>
        <p:origin x="-1488" y="-8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000250" y="0"/>
            <a:ext cx="4857750" cy="9144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2571750" y="4572000"/>
            <a:ext cx="9144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2525151" y="711200"/>
            <a:ext cx="3829050" cy="3824224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2515831" y="4719819"/>
            <a:ext cx="3836084" cy="1468331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4403418" y="8743928"/>
            <a:ext cx="1501848" cy="302536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0A3AD5E-7B97-4627-95EA-ED82CE31F50A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114550" y="8743928"/>
            <a:ext cx="2195792" cy="3048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5910663" y="8741664"/>
            <a:ext cx="441252" cy="3048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946F2017-2CAE-4CC6-97CD-33012295B89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A3AD5E-7B97-4627-95EA-ED82CE31F50A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6F2017-2CAE-4CC6-97CD-33012295B8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14900" y="366608"/>
            <a:ext cx="1143000" cy="7802033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90"/>
            <a:ext cx="4514850" cy="780203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182112" y="8743928"/>
            <a:ext cx="1501848" cy="302536"/>
          </a:xfrm>
        </p:spPr>
        <p:txBody>
          <a:bodyPr/>
          <a:lstStyle>
            <a:extLst/>
          </a:lstStyle>
          <a:p>
            <a:fld id="{70A3AD5E-7B97-4627-95EA-ED82CE31F50A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42900" y="8741664"/>
            <a:ext cx="2743200" cy="3048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690872" y="8737600"/>
            <a:ext cx="441252" cy="3048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946F2017-2CAE-4CC6-97CD-33012295B8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A3AD5E-7B97-4627-95EA-ED82CE31F50A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6F2017-2CAE-4CC6-97CD-33012295B8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3762450"/>
            <a:ext cx="4691616" cy="1816100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0100" y="2540001"/>
            <a:ext cx="4691616" cy="991343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543179" y="8742413"/>
            <a:ext cx="1501848" cy="302536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0A3AD5E-7B97-4627-95EA-ED82CE31F50A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301519" y="8742413"/>
            <a:ext cx="2171700" cy="3048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5050464" y="8740149"/>
            <a:ext cx="441252" cy="304800"/>
          </a:xfrm>
        </p:spPr>
        <p:txBody>
          <a:bodyPr/>
          <a:lstStyle>
            <a:extLst/>
          </a:lstStyle>
          <a:p>
            <a:fld id="{946F2017-2CAE-4CC6-97CD-33012295B89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426720"/>
            <a:ext cx="5431536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2640330" cy="6034617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134106" y="2133601"/>
            <a:ext cx="2640330" cy="6034617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A3AD5E-7B97-4627-95EA-ED82CE31F50A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6F2017-2CAE-4CC6-97CD-33012295B8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426720"/>
            <a:ext cx="5431536" cy="1524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7823200"/>
            <a:ext cx="2640330" cy="6096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134106" y="7823200"/>
            <a:ext cx="2640330" cy="6096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2282453"/>
            <a:ext cx="2640330" cy="5486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134106" y="2282453"/>
            <a:ext cx="2640330" cy="5486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A3AD5E-7B97-4627-95EA-ED82CE31F50A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6F2017-2CAE-4CC6-97CD-33012295B8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426720"/>
            <a:ext cx="5431536" cy="1524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A3AD5E-7B97-4627-95EA-ED82CE31F50A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6F2017-2CAE-4CC6-97CD-33012295B8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0A3AD5E-7B97-4627-95EA-ED82CE31F50A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6F2017-2CAE-4CC6-97CD-33012295B8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04800"/>
            <a:ext cx="4423410" cy="156464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996555"/>
            <a:ext cx="4423410" cy="803349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" y="2844800"/>
            <a:ext cx="5429250" cy="582900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A3AD5E-7B97-4627-95EA-ED82CE31F50A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6F2017-2CAE-4CC6-97CD-33012295B8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448477" y="1339558"/>
            <a:ext cx="3239645" cy="575009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447530" y="1331756"/>
            <a:ext cx="3239645" cy="575009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1824" y="1524000"/>
            <a:ext cx="2571750" cy="27432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041824" y="4378179"/>
            <a:ext cx="2571750" cy="256032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0A3AD5E-7B97-4627-95EA-ED82CE31F50A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46F2017-2CAE-4CC6-97CD-33012295B891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497762" y="1388003"/>
            <a:ext cx="3154680" cy="560832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6115050" y="0"/>
            <a:ext cx="742950" cy="9144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2900" y="426720"/>
            <a:ext cx="5429250" cy="1524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342900" y="2145888"/>
            <a:ext cx="5429250" cy="646176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3184452" y="8743928"/>
            <a:ext cx="1501848" cy="302536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70A3AD5E-7B97-4627-95EA-ED82CE31F50A}" type="datetimeFigureOut">
              <a:rPr lang="ru-RU" smtClean="0"/>
              <a:t>09.08.2012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342900" y="8743928"/>
            <a:ext cx="2743200" cy="3048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4688586" y="8741664"/>
            <a:ext cx="441252" cy="3048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46F2017-2CAE-4CC6-97CD-33012295B89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nastol.com.ua-125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-3321848" y="3321849"/>
            <a:ext cx="9144002" cy="250030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8" y="500034"/>
            <a:ext cx="1000132" cy="8429652"/>
          </a:xfrm>
        </p:spPr>
        <p:txBody>
          <a:bodyPr vert="vert270"/>
          <a:lstStyle/>
          <a:p>
            <a:r>
              <a:rPr lang="ru-RU" sz="4400" dirty="0" smtClean="0">
                <a:latin typeface="Comic Sans MS" pitchFamily="66" charset="0"/>
              </a:rPr>
              <a:t>«Идеальные </a:t>
            </a:r>
            <a:r>
              <a:rPr lang="ru-RU" sz="4400" dirty="0" smtClean="0">
                <a:latin typeface="Comic Sans MS" pitchFamily="66" charset="0"/>
              </a:rPr>
              <a:t>родители</a:t>
            </a:r>
            <a:r>
              <a:rPr lang="ru-RU" sz="4400" dirty="0" smtClean="0">
                <a:latin typeface="Comic Sans MS" pitchFamily="66" charset="0"/>
              </a:rPr>
              <a:t>»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71744" y="214282"/>
            <a:ext cx="4286256" cy="8929717"/>
          </a:xfrm>
        </p:spPr>
        <p:txBody>
          <a:bodyPr>
            <a:noAutofit/>
          </a:bodyPr>
          <a:lstStyle/>
          <a:p>
            <a:endParaRPr lang="ru-RU" sz="4800" dirty="0" smtClean="0">
              <a:latin typeface="Bickham Script Two" pitchFamily="66" charset="0"/>
            </a:endParaRPr>
          </a:p>
          <a:p>
            <a:r>
              <a:rPr lang="ru-RU" sz="4800" dirty="0" smtClean="0">
                <a:latin typeface="Bickham Script Two" pitchFamily="66" charset="0"/>
              </a:rPr>
              <a:t>• </a:t>
            </a:r>
            <a:r>
              <a:rPr lang="ru-RU" sz="4800" dirty="0" smtClean="0">
                <a:latin typeface="Bickham Script Two" pitchFamily="66" charset="0"/>
              </a:rPr>
              <a:t>Цель: </a:t>
            </a:r>
            <a:r>
              <a:rPr lang="ru-RU" sz="2000" dirty="0" smtClean="0">
                <a:latin typeface="Comic Sans MS" pitchFamily="66" charset="0"/>
              </a:rPr>
              <a:t>познакомить родителей с современными пси­хологическими подходами к воспитанию ребенка. </a:t>
            </a:r>
            <a:endParaRPr lang="ru-RU" sz="2000" dirty="0" smtClean="0">
              <a:latin typeface="Comic Sans MS" pitchFamily="66" charset="0"/>
            </a:endParaRPr>
          </a:p>
          <a:p>
            <a:endParaRPr lang="ru-RU" sz="4800" dirty="0" smtClean="0">
              <a:latin typeface="Bickham Script Two" pitchFamily="66" charset="0"/>
            </a:endParaRPr>
          </a:p>
          <a:p>
            <a:r>
              <a:rPr lang="ru-RU" sz="4800" dirty="0" smtClean="0">
                <a:latin typeface="Bickham Script Two" pitchFamily="66" charset="0"/>
              </a:rPr>
              <a:t>• </a:t>
            </a:r>
            <a:r>
              <a:rPr lang="ru-RU" sz="4800" dirty="0" smtClean="0">
                <a:latin typeface="Bickham Script Two" pitchFamily="66" charset="0"/>
              </a:rPr>
              <a:t>Задачи</a:t>
            </a:r>
            <a:r>
              <a:rPr lang="ru-RU" sz="4800" dirty="0" smtClean="0">
                <a:latin typeface="Bickham Script Two" pitchFamily="66" charset="0"/>
              </a:rPr>
              <a:t>:</a:t>
            </a:r>
          </a:p>
          <a:p>
            <a:r>
              <a:rPr lang="ru-RU" sz="2000" dirty="0" smtClean="0">
                <a:latin typeface="Comic Sans MS" pitchFamily="66" charset="0"/>
              </a:rPr>
              <a:t>- раскрыть </a:t>
            </a:r>
            <a:r>
              <a:rPr lang="ru-RU" sz="2000" dirty="0" smtClean="0">
                <a:latin typeface="Comic Sans MS" pitchFamily="66" charset="0"/>
              </a:rPr>
              <a:t>качества «идеальных» родителей; </a:t>
            </a:r>
            <a:endParaRPr lang="ru-RU" sz="2000" dirty="0" smtClean="0">
              <a:latin typeface="Comic Sans MS" pitchFamily="66" charset="0"/>
            </a:endParaRPr>
          </a:p>
          <a:p>
            <a:pPr>
              <a:buFontTx/>
              <a:buChar char="-"/>
            </a:pPr>
            <a:r>
              <a:rPr lang="ru-RU" sz="2000" dirty="0" smtClean="0">
                <a:latin typeface="Comic Sans MS" pitchFamily="66" charset="0"/>
              </a:rPr>
              <a:t>- научить </a:t>
            </a:r>
            <a:r>
              <a:rPr lang="ru-RU" sz="2000" dirty="0" smtClean="0">
                <a:latin typeface="Comic Sans MS" pitchFamily="66" charset="0"/>
              </a:rPr>
              <a:t>родителей открыто выра­жать свои чувства по отношению к поступкам ребенка</a:t>
            </a:r>
            <a:r>
              <a:rPr lang="ru-RU" sz="2000" dirty="0" smtClean="0">
                <a:latin typeface="Comic Sans MS" pitchFamily="66" charset="0"/>
              </a:rPr>
              <a:t>.</a:t>
            </a:r>
            <a:endParaRPr lang="ru-RU" sz="2800" dirty="0" smtClean="0">
              <a:latin typeface="Bickham Script Two" pitchFamily="66" charset="0"/>
            </a:endParaRPr>
          </a:p>
          <a:p>
            <a:pPr algn="ctr">
              <a:spcBef>
                <a:spcPts val="0"/>
              </a:spcBef>
              <a:buFontTx/>
              <a:buChar char="-"/>
            </a:pPr>
            <a:endParaRPr lang="ru-RU" sz="2800" dirty="0" smtClean="0">
              <a:latin typeface="Bickham Script Two" pitchFamily="66" charset="0"/>
            </a:endParaRPr>
          </a:p>
          <a:p>
            <a:pPr algn="ctr">
              <a:spcBef>
                <a:spcPts val="0"/>
              </a:spcBef>
              <a:buFontTx/>
              <a:buChar char="-"/>
            </a:pPr>
            <a:r>
              <a:rPr lang="ru-RU" sz="3200" dirty="0" smtClean="0">
                <a:latin typeface="Bickham Script Two" pitchFamily="66" charset="0"/>
              </a:rPr>
              <a:t>Надеемся</a:t>
            </a:r>
            <a:r>
              <a:rPr lang="ru-RU" sz="3200" dirty="0" smtClean="0">
                <a:latin typeface="Bickham Script Two" pitchFamily="66" charset="0"/>
              </a:rPr>
              <a:t>, что предлагаемая информация поможет вам лучше понять ваших детей и принять их </a:t>
            </a:r>
            <a:endParaRPr lang="ru-RU" sz="3200" dirty="0" smtClean="0">
              <a:latin typeface="Bickham Script Two" pitchFamily="66" charset="0"/>
            </a:endParaRPr>
          </a:p>
          <a:p>
            <a:pPr algn="ctr">
              <a:spcBef>
                <a:spcPts val="0"/>
              </a:spcBef>
              <a:buFontTx/>
              <a:buChar char="-"/>
            </a:pPr>
            <a:r>
              <a:rPr lang="ru-RU" sz="3200" dirty="0" smtClean="0">
                <a:latin typeface="Bickham Script Two" pitchFamily="66" charset="0"/>
              </a:rPr>
              <a:t>такими</a:t>
            </a:r>
            <a:r>
              <a:rPr lang="ru-RU" sz="3200" dirty="0" smtClean="0">
                <a:latin typeface="Bickham Script Two" pitchFamily="66" charset="0"/>
              </a:rPr>
              <a:t>, </a:t>
            </a:r>
            <a:r>
              <a:rPr lang="ru-RU" sz="3200" dirty="0" smtClean="0">
                <a:latin typeface="Bickham Script One" pitchFamily="66" charset="0"/>
              </a:rPr>
              <a:t>какие </a:t>
            </a:r>
            <a:r>
              <a:rPr lang="ru-RU" sz="3200" dirty="0" smtClean="0">
                <a:latin typeface="Bickham Script One" pitchFamily="66" charset="0"/>
              </a:rPr>
              <a:t>они есть. </a:t>
            </a:r>
            <a:r>
              <a:rPr lang="ru-RU" sz="4800" dirty="0" smtClean="0">
                <a:latin typeface="Bickham Script One" pitchFamily="66" charset="0"/>
              </a:rPr>
              <a:t/>
            </a:r>
            <a:br>
              <a:rPr lang="ru-RU" sz="4800" dirty="0" smtClean="0">
                <a:latin typeface="Bickham Script One" pitchFamily="66" charset="0"/>
              </a:rPr>
            </a:br>
            <a:endParaRPr lang="ru-RU" sz="4800" dirty="0" smtClean="0">
              <a:latin typeface="Bickham Script One" pitchFamily="66" charset="0"/>
            </a:endParaRPr>
          </a:p>
          <a:p>
            <a:pPr>
              <a:buFontTx/>
              <a:buChar char="-"/>
            </a:pPr>
            <a:endParaRPr lang="ru-RU" sz="20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1175312_box_350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3000340"/>
            <a:ext cx="6072206" cy="6143660"/>
          </a:xfr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214282"/>
            <a:ext cx="6000792" cy="2786082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  <a:latin typeface="Comic Sans MS" pitchFamily="66" charset="0"/>
              </a:rPr>
              <a:t>Эта тема </a:t>
            </a:r>
            <a:r>
              <a:rPr lang="ru-RU" dirty="0" smtClean="0">
                <a:solidFill>
                  <a:schemeClr val="accent1"/>
                </a:solidFill>
                <a:latin typeface="Comic Sans MS" pitchFamily="66" charset="0"/>
              </a:rPr>
              <a:t>затрагивает </a:t>
            </a:r>
            <a:r>
              <a:rPr lang="ru-RU" dirty="0" smtClean="0">
                <a:solidFill>
                  <a:schemeClr val="accent1"/>
                </a:solidFill>
                <a:latin typeface="Comic Sans MS" pitchFamily="66" charset="0"/>
              </a:rPr>
              <a:t>всех и каждого, ибо каждый из нас чей-то родитель и каждый из нас чей-то ребенок. Когда дети маленькие, родители для них — верх совершенства, они принимают идеалы и ценности, нормы морали и поведения </a:t>
            </a:r>
            <a:r>
              <a:rPr lang="ru-RU" dirty="0" smtClean="0">
                <a:solidFill>
                  <a:schemeClr val="accent1"/>
                </a:solidFill>
                <a:latin typeface="Comic Sans MS" pitchFamily="66" charset="0"/>
              </a:rPr>
              <a:t>родителей</a:t>
            </a:r>
            <a:r>
              <a:rPr lang="ru-RU" dirty="0" smtClean="0">
                <a:solidFill>
                  <a:schemeClr val="accent1"/>
                </a:solidFill>
                <a:latin typeface="Comic Sans MS" pitchFamily="66" charset="0"/>
              </a:rPr>
              <a:t>. С возрастом происходит смена значимых лиц, </a:t>
            </a:r>
            <a:r>
              <a:rPr lang="ru-RU" dirty="0" smtClean="0">
                <a:solidFill>
                  <a:schemeClr val="accent1"/>
                </a:solidFill>
                <a:latin typeface="Comic Sans MS" pitchFamily="66" charset="0"/>
              </a:rPr>
              <a:t>перестройка </a:t>
            </a:r>
            <a:r>
              <a:rPr lang="ru-RU" dirty="0" smtClean="0">
                <a:solidFill>
                  <a:schemeClr val="accent1"/>
                </a:solidFill>
                <a:latin typeface="Comic Sans MS" pitchFamily="66" charset="0"/>
              </a:rPr>
              <a:t>взаимоотношений со взрослыми. Чем взрослее ребенок, тем критичнее его отношение к родителям.</a:t>
            </a:r>
            <a:r>
              <a:rPr lang="ru-RU" dirty="0" smtClean="0">
                <a:solidFill>
                  <a:schemeClr val="accent1"/>
                </a:solidFill>
              </a:rPr>
              <a:t/>
            </a:r>
            <a:br>
              <a:rPr lang="ru-RU" dirty="0" smtClean="0">
                <a:solidFill>
                  <a:schemeClr val="accent1"/>
                </a:solidFill>
              </a:rPr>
            </a:br>
            <a:endParaRPr lang="ru-RU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3060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-564237" y="0"/>
            <a:ext cx="7422237" cy="9144000"/>
          </a:xfrm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-1785974" y="1214414"/>
            <a:ext cx="8358246" cy="6953804"/>
          </a:xfrm>
        </p:spPr>
        <p:txBody>
          <a:bodyPr>
            <a:noAutofit/>
          </a:bodyPr>
          <a:lstStyle/>
          <a:p>
            <a:pPr lvl="8" algn="ctr"/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Всем нам хочется быть хорошими родителями, а иног­да даже идеальными. Но быть идеальными можно, на­верное, только в идеальных условиях. К счастью, наше время таково, что большинство родителей осознанно и обдуманно относятся к появлению ребенка на свет, а главное — понимают, что накормить, обуть и купить много игрушек — еще не все. Следует помочь будущему человеку набраться уверенности и сил, понять, чего он хочет, научить строить отношения и добиваться целей. Без этого в изменчивом конкурентном мире нынче не достигнешь успеха и счастья.</a:t>
            </a:r>
            <a:b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Comic Sans MS" pitchFamily="66" charset="0"/>
              </a:rPr>
              <a:t>Поэтому  нам предстоит разобраться в основных качествах идеальных родителей. </a:t>
            </a:r>
            <a: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ru-RU" sz="1800" dirty="0" smtClean="0">
                <a:solidFill>
                  <a:schemeClr val="bg1"/>
                </a:solidFill>
                <a:latin typeface="Comic Sans MS" pitchFamily="66" charset="0"/>
              </a:rPr>
            </a:br>
            <a:endParaRPr lang="ru-RU" sz="1800" dirty="0">
              <a:solidFill>
                <a:schemeClr val="bg1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0_5d4fc_6004fd13_XL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6863847" cy="9144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56" y="428596"/>
            <a:ext cx="5431536" cy="1524000"/>
          </a:xfrm>
        </p:spPr>
        <p:txBody>
          <a:bodyPr/>
          <a:lstStyle/>
          <a:p>
            <a:pPr algn="ctr"/>
            <a:r>
              <a:rPr lang="ru-RU" dirty="0" smtClean="0"/>
              <a:t>Рекомендации психологов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1571604"/>
            <a:ext cx="6086496" cy="7215238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.</a:t>
            </a: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/>
            </a:r>
            <a:br>
              <a:rPr lang="ru-RU" dirty="0" smtClean="0">
                <a:solidFill>
                  <a:schemeClr val="bg1"/>
                </a:solidFill>
              </a:rPr>
            </a:br>
            <a:endParaRPr lang="ru-RU" dirty="0" smtClean="0">
              <a:solidFill>
                <a:schemeClr val="bg1"/>
              </a:solidFill>
            </a:endParaRPr>
          </a:p>
          <a:p>
            <a:pPr algn="ctr">
              <a:buNone/>
            </a:pPr>
            <a:r>
              <a:rPr lang="ru-RU" sz="123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Wooden Ship Decorated" pitchFamily="2" charset="0"/>
              </a:rPr>
              <a:t>Качества </a:t>
            </a:r>
            <a:r>
              <a:rPr lang="ru-RU" sz="123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Wooden Ship Decorated" pitchFamily="2" charset="0"/>
              </a:rPr>
              <a:t>идеальных </a:t>
            </a:r>
            <a:r>
              <a:rPr lang="ru-RU" sz="123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Wooden Ship Decorated" pitchFamily="2" charset="0"/>
              </a:rPr>
              <a:t>родителей.</a:t>
            </a:r>
          </a:p>
          <a:p>
            <a:pPr algn="ctr">
              <a:buNone/>
            </a:pPr>
            <a:r>
              <a:rPr lang="ru-RU" sz="5600" b="1" dirty="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ru-RU" sz="56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6200" dirty="0" smtClean="0">
                <a:solidFill>
                  <a:schemeClr val="bg1"/>
                </a:solidFill>
                <a:latin typeface="Comic Sans MS" pitchFamily="66" charset="0"/>
              </a:rPr>
              <a:t/>
            </a:r>
            <a:br>
              <a:rPr lang="ru-RU" sz="6200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9800" dirty="0" smtClean="0">
                <a:solidFill>
                  <a:schemeClr val="bg1"/>
                </a:solidFill>
                <a:latin typeface="Wooden Ship Decorated" pitchFamily="2" charset="0"/>
              </a:rPr>
              <a:t>Первая характеристика </a:t>
            </a:r>
            <a:r>
              <a:rPr lang="ru-RU" sz="6200" dirty="0" smtClean="0">
                <a:solidFill>
                  <a:schemeClr val="bg1"/>
                </a:solidFill>
                <a:latin typeface="Comic Sans MS" pitchFamily="66" charset="0"/>
              </a:rPr>
              <a:t>— это любовь и принятие ре­бенка таким, какой он есть, независимо от его успеш­ности, особенностей, соответствия нашим ожиданиям и представлениям о том, «каким я хочу видеть своего сына или дочь». Принятие — это основа конструктивных отно­шений с ребенком. Важно, чтобы эти отношения были настоящими, так как ребенок чувствует любую фальшь. Если родители, самые близкие, значимые, авторитет­ные люди, не готовы дать нам безусловную любовь, то чего же мы можем ждать от других людей? Только ро­дители способны любить ребенка независимо от того, худой он или толстый, интеллектуально одаренный или тугодум, </a:t>
            </a:r>
            <a:r>
              <a:rPr lang="ru-RU" sz="6200" dirty="0" err="1" smtClean="0">
                <a:solidFill>
                  <a:schemeClr val="bg1"/>
                </a:solidFill>
                <a:latin typeface="Comic Sans MS" pitchFamily="66" charset="0"/>
              </a:rPr>
              <a:t>гиперактивный</a:t>
            </a:r>
            <a:r>
              <a:rPr lang="ru-RU" sz="6200" dirty="0" smtClean="0">
                <a:solidFill>
                  <a:schemeClr val="bg1"/>
                </a:solidFill>
                <a:latin typeface="Comic Sans MS" pitchFamily="66" charset="0"/>
              </a:rPr>
              <a:t> или неторопливый, красивый или не очень.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946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16200000">
            <a:off x="-1142976" y="1142976"/>
            <a:ext cx="9144000" cy="685804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14290" y="428596"/>
            <a:ext cx="6643710" cy="8358246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sz="7300" b="1" dirty="0" smtClean="0">
                <a:solidFill>
                  <a:schemeClr val="bg2">
                    <a:lumMod val="50000"/>
                  </a:schemeClr>
                </a:solidFill>
                <a:latin typeface="Wooden Ship Decorated" pitchFamily="2" charset="0"/>
              </a:rPr>
              <a:t>Качества идеальных родителей.</a:t>
            </a:r>
          </a:p>
          <a:p>
            <a:pPr algn="ctr">
              <a:buNone/>
            </a:pPr>
            <a:endParaRPr lang="ru-RU" sz="6500" b="1" i="1" dirty="0" smtClean="0">
              <a:latin typeface="Wooden Ship Decorated" pitchFamily="2" charset="0"/>
            </a:endParaRPr>
          </a:p>
          <a:p>
            <a:pPr algn="ctr">
              <a:buNone/>
            </a:pPr>
            <a:r>
              <a:rPr lang="ru-RU" sz="6500" b="1" i="1" dirty="0" smtClean="0">
                <a:latin typeface="Wooden Ship Decorated" pitchFamily="2" charset="0"/>
              </a:rPr>
              <a:t>Вторая</a:t>
            </a:r>
            <a:r>
              <a:rPr lang="ru-RU" sz="6500" b="1" i="1" dirty="0" smtClean="0">
                <a:latin typeface="Wooden Ship Decorated" pitchFamily="2" charset="0"/>
              </a:rPr>
              <a:t>,</a:t>
            </a:r>
            <a:r>
              <a:rPr lang="ru-RU" b="1" i="1" dirty="0" smtClean="0"/>
              <a:t> </a:t>
            </a:r>
            <a:r>
              <a:rPr lang="ru-RU" sz="3200" dirty="0" smtClean="0">
                <a:solidFill>
                  <a:schemeClr val="bg1"/>
                </a:solidFill>
                <a:latin typeface="Comic Sans MS" pitchFamily="66" charset="0"/>
              </a:rPr>
              <a:t>не менее важная характеристика, — это по­мощь в понимании мира, обозначении границ при­емлемого и недопустимого поведения. Здесь задача родителей — объяснить, «что такое хорошо и что такое плохо». Родители именно те люди, которые первыми начинают показывать ребенку нормы и границы дозво­ленного и запретного, приемлемого и недопустимого. Обозначение границ помогает ребенку структурировать картину мира, ориентироваться в нем. Ребенок, кото­рому неизвестны правила и нормы, теряется от неоп­ределенности, чувствует себя брошенным, не ощущает комфорта и безопасности, ну а далее сам начинает ус­танавливать грань допустимого и дозволенного. Чаще всего это приводит к нарушениям поведения, слож­ностям в принятии любых рамок, правил и стандартов. Здесь, во-первых, важно взвесить принципиальность и важность запретов, во-вторых, определить форму, в ко­торой выставляются ограничения и запреты, в-третьих, следует наказание и осуждение поступка, а не личности в целом.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Multicolored_Butterfly_Wallpaper__yvt2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16200000">
            <a:off x="-1143001" y="1143000"/>
            <a:ext cx="9144001" cy="685800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52" y="428596"/>
            <a:ext cx="6515100" cy="1524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Wooden Ship Decorated" pitchFamily="2" charset="0"/>
              </a:rPr>
              <a:t>Качества идеальных родителей.</a:t>
            </a:r>
            <a:r>
              <a:rPr lang="ru-RU" sz="40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Wooden Ship Decorated" pitchFamily="2" charset="0"/>
              </a:rPr>
              <a:t/>
            </a:r>
            <a:br>
              <a:rPr lang="ru-RU" sz="4000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Wooden Ship Decorated" pitchFamily="2" charset="0"/>
              </a:rPr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8604" y="1714480"/>
            <a:ext cx="6000792" cy="7429520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ru-RU" b="1" i="1" dirty="0" smtClean="0"/>
              <a:t>   </a:t>
            </a:r>
            <a:r>
              <a:rPr lang="ru-RU" sz="4700" b="1" i="1" dirty="0" smtClean="0">
                <a:solidFill>
                  <a:schemeClr val="bg1"/>
                </a:solidFill>
                <a:latin typeface="Wooden Ship Decorated" pitchFamily="2" charset="0"/>
              </a:rPr>
              <a:t>Третья </a:t>
            </a:r>
            <a:r>
              <a:rPr lang="ru-RU" dirty="0" smtClean="0">
                <a:solidFill>
                  <a:schemeClr val="bg1"/>
                </a:solidFill>
                <a:latin typeface="Comic Sans MS" pitchFamily="66" charset="0"/>
              </a:rPr>
              <a:t>характеристика идеальных родителей — это последовательность и согласованность в действи­ях, запретах и разрешениях. Принципиальное значе­ние для воспитания любого ребенка имеет последова­тельность действий, санкций, поощрений и наказаний. Беда, если наше настроение влияет на то, что сегодня мы разрешили ребенку что-либо, что вчера запретили, потому что изменилось наше настроение. Вторая беда связана с несогласованностью слов и действий взрос­лых, с которыми общается ребенок. Разногласия взрос­лых по поводу воспитания ребенка — явление распро­страненное, но стоит помнить, что ребенок не должен знать об этих разногласиях.</a:t>
            </a:r>
            <a:r>
              <a:rPr lang="ru-RU" b="1" i="1" dirty="0" smtClean="0">
                <a:solidFill>
                  <a:schemeClr val="bg1"/>
                </a:solidFill>
              </a:rPr>
              <a:t/>
            </a:r>
            <a:br>
              <a:rPr lang="ru-RU" b="1" i="1" dirty="0" smtClean="0">
                <a:solidFill>
                  <a:schemeClr val="bg1"/>
                </a:solidFill>
              </a:rPr>
            </a:br>
            <a:endParaRPr lang="ru-RU" b="1" i="1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nastol.com.ua-12590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5400000">
            <a:off x="-1143000" y="114300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357158"/>
            <a:ext cx="6372248" cy="11649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Wooden Ship Decorated" pitchFamily="2" charset="0"/>
              </a:rPr>
              <a:t>Качества идеальных родителей.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643042"/>
            <a:ext cx="6215082" cy="7215238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ru-RU" sz="10000" dirty="0" smtClean="0">
                <a:solidFill>
                  <a:schemeClr val="bg1"/>
                </a:solidFill>
                <a:latin typeface="Wooden Ship Decorated" pitchFamily="2" charset="0"/>
              </a:rPr>
              <a:t>Четвертая</a:t>
            </a:r>
            <a:r>
              <a:rPr lang="ru-RU" sz="5100" dirty="0" smtClean="0">
                <a:solidFill>
                  <a:schemeClr val="bg1"/>
                </a:solidFill>
                <a:latin typeface="Comic Sans MS" pitchFamily="66" charset="0"/>
              </a:rPr>
              <a:t> характеристика идеальных родителей — умение слышать и понимать ребенка. Умению слы­шать и понимать ребенка, строить с ним конструктивные отношения можно учиться. Человек не рождается на свет профессионалом ни в одной области, в том числе и в профессии родителя. Помните, что ребенок совсем не обязан быть таким, каким вы его хотите видеть. Он дол­жен вырасти самим собой. Уравновешенность придет с годами, память и внимание можно развить, социальным навыкам научиться, но сбои в эмоциональной сфере, основой которых зачастую является неприятие родите­лями тех или иных черт сына или дочери, неадекватные реакции на поведение ребенка корректируются очень сложно, оказывая влияние на жизнь ребенка в самых разных сферах.</a:t>
            </a:r>
            <a:r>
              <a:rPr lang="ru-RU" dirty="0" smtClean="0">
                <a:latin typeface="Comic Sans MS" pitchFamily="66" charset="0"/>
              </a:rPr>
              <a:t/>
            </a:r>
            <a:br>
              <a:rPr lang="ru-RU" dirty="0" smtClean="0">
                <a:latin typeface="Comic Sans MS" pitchFamily="66" charset="0"/>
              </a:rPr>
            </a:b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1e09274ef40994381cfe89ac9a08b861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" y="5000628"/>
            <a:ext cx="6858000" cy="4143372"/>
          </a:xfrm>
        </p:spPr>
      </p:pic>
      <p:pic>
        <p:nvPicPr>
          <p:cNvPr id="6" name="Рисунок 5" descr="vozdushnie_sharik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863279" cy="500062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66" y="142844"/>
            <a:ext cx="6072230" cy="150019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/>
              <a:t>Хотите узнать мнение ваших собственных детей</a:t>
            </a:r>
            <a:r>
              <a:rPr lang="ru-RU" sz="3200" dirty="0" smtClean="0"/>
              <a:t>?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285852"/>
            <a:ext cx="6500834" cy="6606121"/>
          </a:xfrm>
        </p:spPr>
        <p:txBody>
          <a:bodyPr>
            <a:normAutofit/>
          </a:bodyPr>
          <a:lstStyle/>
          <a:p>
            <a:r>
              <a:rPr lang="ru-RU" sz="2000" smtClean="0">
                <a:latin typeface="Comic Sans MS" pitchFamily="66" charset="0"/>
              </a:rPr>
              <a:t/>
            </a:r>
            <a:br>
              <a:rPr lang="ru-RU" sz="2000" smtClean="0">
                <a:latin typeface="Comic Sans MS" pitchFamily="66" charset="0"/>
              </a:rPr>
            </a:br>
            <a:r>
              <a:rPr lang="ru-RU" sz="2000" smtClean="0">
                <a:latin typeface="Comic Sans MS" pitchFamily="66" charset="0"/>
              </a:rPr>
              <a:t>    </a:t>
            </a:r>
            <a:r>
              <a:rPr lang="ru-RU" b="1" smtClean="0">
                <a:solidFill>
                  <a:schemeClr val="bg1"/>
                </a:solidFill>
                <a:latin typeface="Ariston" pitchFamily="66" charset="0"/>
              </a:rPr>
              <a:t>Анкета </a:t>
            </a:r>
            <a:r>
              <a:rPr lang="ru-RU" b="1" dirty="0" smtClean="0">
                <a:solidFill>
                  <a:schemeClr val="bg1"/>
                </a:solidFill>
                <a:latin typeface="Ariston" pitchFamily="66" charset="0"/>
              </a:rPr>
              <a:t>«Родители глазами детей»</a:t>
            </a:r>
          </a:p>
          <a:p>
            <a: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  <a:t>1</a:t>
            </a:r>
            <a: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  <a:t>. Идеальные родители — это...</a:t>
            </a:r>
            <a:b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  <a:t>2. Мои родители — это...</a:t>
            </a:r>
            <a:b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  <a:t>3. Назовите 5 прилагательных, которые описывают ваши отношения с родителями.</a:t>
            </a:r>
            <a:b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  <a:t>4. Можете ли вы сказать, что ваши родители заняты только собой:</a:t>
            </a:r>
            <a:b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  <a:t>а) практически всегда;</a:t>
            </a:r>
            <a:b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  <a:t>б) иногда;</a:t>
            </a:r>
            <a:b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  <a:t>в) почти никогда.</a:t>
            </a:r>
            <a:b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  <a:t>5.Достаточно ли времени уделяют вам родители? Сколько времени в день уделяют вам родители?</a:t>
            </a:r>
            <a:b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  <a:t>6. Если бы я был(а) моим отцом (моей мамой)...</a:t>
            </a:r>
            <a:b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</a:br>
            <a: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  <a:t>7. Как тебя надо </a:t>
            </a:r>
            <a:r>
              <a:rPr lang="ru-RU" sz="1400" b="1" dirty="0" smtClean="0">
                <a:solidFill>
                  <a:schemeClr val="bg1"/>
                </a:solidFill>
                <a:latin typeface="Comic Sans MS" pitchFamily="66" charset="0"/>
              </a:rPr>
              <a:t>воспитывать?</a:t>
            </a:r>
            <a:endParaRPr lang="ru-RU" sz="1400" b="1" dirty="0" smtClean="0">
              <a:solidFill>
                <a:schemeClr val="bg1"/>
              </a:solidFill>
              <a:latin typeface="Comic Sans MS" pitchFamily="66" charset="0"/>
            </a:endParaRPr>
          </a:p>
          <a:p>
            <a:pPr algn="ctr">
              <a:buNone/>
            </a:pPr>
            <a:r>
              <a:rPr lang="ru-RU" sz="1600" b="1" dirty="0" smtClean="0">
                <a:solidFill>
                  <a:srgbClr val="0070C0"/>
                </a:solidFill>
                <a:latin typeface="Ariston" pitchFamily="66" charset="0"/>
              </a:rPr>
              <a:t>Обсудите </a:t>
            </a:r>
            <a:r>
              <a:rPr lang="ru-RU" sz="1600" b="1" dirty="0" smtClean="0">
                <a:solidFill>
                  <a:srgbClr val="0070C0"/>
                </a:solidFill>
                <a:latin typeface="Ariston" pitchFamily="66" charset="0"/>
              </a:rPr>
              <a:t>со своими детьми: какими бы вы хотели видеть друг друга?</a:t>
            </a:r>
            <a:br>
              <a:rPr lang="ru-RU" sz="1600" b="1" dirty="0" smtClean="0">
                <a:solidFill>
                  <a:srgbClr val="0070C0"/>
                </a:solidFill>
                <a:latin typeface="Ariston" pitchFamily="66" charset="0"/>
              </a:rPr>
            </a:br>
            <a:r>
              <a:rPr lang="ru-RU" sz="1600" b="1" dirty="0" smtClean="0">
                <a:solidFill>
                  <a:srgbClr val="0070C0"/>
                </a:solidFill>
                <a:latin typeface="Ariston" pitchFamily="66" charset="0"/>
              </a:rPr>
              <a:t>Желаем вам счастья и добра, мира и взаимопонимания</a:t>
            </a:r>
            <a:r>
              <a:rPr lang="ru-RU" sz="1600" b="1" dirty="0" smtClean="0">
                <a:solidFill>
                  <a:srgbClr val="0070C0"/>
                </a:solidFill>
                <a:latin typeface="Ariston" pitchFamily="66" charset="0"/>
              </a:rPr>
              <a:t>.</a:t>
            </a:r>
            <a:r>
              <a:rPr lang="ru-RU" sz="1600" b="1" dirty="0" smtClean="0">
                <a:solidFill>
                  <a:srgbClr val="0070C0"/>
                </a:solidFill>
                <a:latin typeface="Ariston" pitchFamily="66" charset="0"/>
              </a:rPr>
              <a:t> </a:t>
            </a:r>
            <a:r>
              <a:rPr lang="ru-RU" b="1" dirty="0" smtClean="0">
                <a:solidFill>
                  <a:schemeClr val="bg1"/>
                </a:solidFill>
              </a:rPr>
              <a:t/>
            </a:r>
            <a:br>
              <a:rPr lang="ru-RU" b="1" dirty="0" smtClean="0">
                <a:solidFill>
                  <a:schemeClr val="bg1"/>
                </a:solidFill>
              </a:rPr>
            </a:b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</TotalTime>
  <Words>620</Words>
  <Application>Microsoft Office PowerPoint</Application>
  <PresentationFormat>Экран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Изящная</vt:lpstr>
      <vt:lpstr>«Идеальные родители»</vt:lpstr>
      <vt:lpstr>Слайд 2</vt:lpstr>
      <vt:lpstr>Слайд 3</vt:lpstr>
      <vt:lpstr>Рекомендации психологов</vt:lpstr>
      <vt:lpstr>Слайд 5</vt:lpstr>
      <vt:lpstr>Качества идеальных родителей. </vt:lpstr>
      <vt:lpstr>Качества идеальных родителей.</vt:lpstr>
      <vt:lpstr>Хотите узнать мнение ваших собственных детей?</vt:lpstr>
    </vt:vector>
  </TitlesOfParts>
  <Company>DG Win&amp;Soft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Admin</cp:lastModifiedBy>
  <cp:revision>16</cp:revision>
  <dcterms:created xsi:type="dcterms:W3CDTF">2012-08-09T05:41:12Z</dcterms:created>
  <dcterms:modified xsi:type="dcterms:W3CDTF">2012-08-09T08:31:14Z</dcterms:modified>
</cp:coreProperties>
</file>